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158"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437BCE-4EDE-41B6-97AC-F70BCDEB7D8C}"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0CC1F-CD2F-48DB-8B89-A2D80488BF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C437BCE-4EDE-41B6-97AC-F70BCDEB7D8C}" type="datetimeFigureOut">
              <a:rPr lang="en-US" smtClean="0"/>
              <a:pPr/>
              <a:t>11/28/2017</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C20CC1F-CD2F-48DB-8B89-A2D80488BF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nfo@cybeea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cybeeas.co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2657" y="251520"/>
            <a:ext cx="6192688" cy="8568952"/>
          </a:xfrm>
          <a:prstGeom prst="rect">
            <a:avLst/>
          </a:prstGeom>
          <a:effectLst>
            <a:outerShdw blurRad="50800" dist="38100" algn="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3314" name="Rectangle 2"/>
          <p:cNvSpPr>
            <a:spLocks noChangeArrowheads="1"/>
          </p:cNvSpPr>
          <p:nvPr/>
        </p:nvSpPr>
        <p:spPr bwMode="auto">
          <a:xfrm>
            <a:off x="332657" y="922091"/>
            <a:ext cx="6192688" cy="71558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sz="900" b="1" i="0" u="none" strike="noStrike" cap="none" normalizeH="0" baseline="0" dirty="0" smtClean="0">
                <a:ln>
                  <a:noFill/>
                </a:ln>
                <a:solidFill>
                  <a:schemeClr val="tx1"/>
                </a:solidFill>
                <a:effectLst/>
                <a:ea typeface="Calibri" pitchFamily="34" charset="0"/>
                <a:cs typeface="Arial" pitchFamily="34" charset="0"/>
              </a:rPr>
              <a:t>ΠΑΓΚΥΠΡΙΟΣ ΣΥΝΔΕΣΜΟΣ ΜΕΛΙΣΣΟΚΟΜΩΝ - ΚΕΝΤΡΟ ΜΕΛΙΣΣΟΚΟΜΙΑΣ</a:t>
            </a:r>
            <a:endParaRPr kumimoji="0" lang="en-US" sz="900" b="0" i="0" u="none" strike="noStrike" cap="none" normalizeH="0" baseline="0" dirty="0" smtClean="0">
              <a:ln>
                <a:noFill/>
              </a:ln>
              <a:solidFill>
                <a:schemeClr val="tx1"/>
              </a:solidFill>
              <a:effectLst/>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l-GR" sz="900" b="0" i="0" u="none" strike="noStrike" cap="none" normalizeH="0" baseline="0" dirty="0" smtClean="0">
                <a:ln>
                  <a:noFill/>
                </a:ln>
                <a:solidFill>
                  <a:schemeClr val="tx1"/>
                </a:solidFill>
                <a:effectLst/>
                <a:ea typeface="Calibri" pitchFamily="34" charset="0"/>
                <a:cs typeface="Arial" pitchFamily="34" charset="0"/>
              </a:rPr>
              <a:t>                                                                                                                          </a:t>
            </a:r>
            <a:r>
              <a:rPr kumimoji="0" lang="el-GR" sz="900" b="0" i="0" u="none" strike="noStrike" cap="none" normalizeH="0" baseline="0" dirty="0" err="1" smtClean="0">
                <a:ln>
                  <a:noFill/>
                </a:ln>
                <a:solidFill>
                  <a:schemeClr val="tx1"/>
                </a:solidFill>
                <a:effectLst/>
                <a:ea typeface="Calibri" pitchFamily="34" charset="0"/>
                <a:cs typeface="Arial" pitchFamily="34" charset="0"/>
              </a:rPr>
              <a:t>Λεωφ.Σταυρού</a:t>
            </a:r>
            <a:r>
              <a:rPr kumimoji="0" lang="el-GR" sz="900" b="0" i="0" u="none" strike="noStrike" cap="none" normalizeH="0" baseline="0" dirty="0" smtClean="0">
                <a:ln>
                  <a:noFill/>
                </a:ln>
                <a:solidFill>
                  <a:schemeClr val="tx1"/>
                </a:solidFill>
                <a:effectLst/>
                <a:ea typeface="Calibri" pitchFamily="34" charset="0"/>
                <a:cs typeface="Arial" pitchFamily="34" charset="0"/>
              </a:rPr>
              <a:t> 34, Στρόβολος 2035, Λευκωσία                         </a:t>
            </a:r>
            <a:endParaRPr kumimoji="0" lang="en-US" sz="900" b="0" i="0" u="none" strike="noStrike" cap="none" normalizeH="0" baseline="0" dirty="0" smtClean="0">
              <a:ln>
                <a:noFill/>
              </a:ln>
              <a:solidFill>
                <a:schemeClr val="tx1"/>
              </a:solidFill>
              <a:effectLst/>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l-GR" sz="900" b="0" i="0" u="none" strike="noStrike" cap="none" normalizeH="0" baseline="0" dirty="0" smtClean="0">
                <a:ln>
                  <a:noFill/>
                </a:ln>
                <a:solidFill>
                  <a:schemeClr val="tx1"/>
                </a:solidFill>
                <a:effectLst/>
                <a:ea typeface="Calibri" pitchFamily="34" charset="0"/>
                <a:cs typeface="Arial" pitchFamily="34" charset="0"/>
              </a:rPr>
              <a:t>                                                                                                                                       Τήλ:22-420051, </a:t>
            </a:r>
            <a:r>
              <a:rPr kumimoji="0" lang="el-GR" sz="900" b="0" i="0" strike="noStrike" cap="none" normalizeH="0" baseline="0" dirty="0" err="1" smtClean="0">
                <a:ln>
                  <a:noFill/>
                </a:ln>
                <a:effectLst/>
                <a:ea typeface="Calibri" pitchFamily="34" charset="0"/>
                <a:cs typeface="Arial" pitchFamily="34" charset="0"/>
              </a:rPr>
              <a:t>Ηλ.Διευ</a:t>
            </a:r>
            <a:r>
              <a:rPr kumimoji="0" lang="el-GR" sz="900" b="0" i="0" strike="noStrike" cap="none" normalizeH="0" baseline="0" dirty="0" smtClean="0">
                <a:ln>
                  <a:noFill/>
                </a:ln>
                <a:effectLst/>
                <a:ea typeface="Calibri" pitchFamily="34" charset="0"/>
                <a:cs typeface="Arial" pitchFamily="34" charset="0"/>
              </a:rPr>
              <a:t>. </a:t>
            </a:r>
            <a:r>
              <a:rPr kumimoji="0" lang="el-GR" sz="900" i="0" u="sng" strike="noStrike" cap="none" normalizeH="0" baseline="0" dirty="0" err="1" smtClean="0">
                <a:ln>
                  <a:noFill/>
                </a:ln>
                <a:effectLst/>
                <a:ea typeface="Calibri" pitchFamily="34" charset="0"/>
                <a:cs typeface="Arial" pitchFamily="34" charset="0"/>
                <a:hlinkClick r:id="rId2"/>
              </a:rPr>
              <a:t>info@cybeeas.org</a:t>
            </a:r>
            <a:endParaRPr lang="el-GR" sz="1100" b="1" dirty="0" smtClean="0">
              <a:ea typeface="Calibri" pitchFamily="34" charset="0"/>
              <a:cs typeface="Calibri" pitchFamily="34" charset="0"/>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l-GR" sz="1100" i="0" u="none" strike="noStrike" cap="none" normalizeH="0" baseline="0" dirty="0" smtClean="0">
              <a:ln>
                <a:noFill/>
              </a:ln>
              <a:solidFill>
                <a:schemeClr val="tx1"/>
              </a:solidFill>
              <a:effectLst/>
              <a:ea typeface="Calibri" pitchFamily="34" charset="0"/>
              <a:cs typeface="Calibri" pitchFamily="34" charset="0"/>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el-GR" sz="1100" i="0" u="none" strike="noStrike" cap="none" normalizeH="0" baseline="0" dirty="0" smtClean="0">
                <a:ln>
                  <a:noFill/>
                </a:ln>
                <a:solidFill>
                  <a:schemeClr val="tx1"/>
                </a:solidFill>
                <a:effectLst/>
                <a:ea typeface="Calibri" pitchFamily="34" charset="0"/>
                <a:cs typeface="Calibri" pitchFamily="34" charset="0"/>
              </a:rPr>
              <a:t>09</a:t>
            </a:r>
            <a:r>
              <a:rPr kumimoji="0" lang="el-GR" sz="1100" i="0" u="none" strike="noStrike" cap="none" normalizeH="0" dirty="0" smtClean="0">
                <a:ln>
                  <a:noFill/>
                </a:ln>
                <a:solidFill>
                  <a:schemeClr val="tx1"/>
                </a:solidFill>
                <a:effectLst/>
                <a:ea typeface="Calibri" pitchFamily="34" charset="0"/>
                <a:cs typeface="Calibri" pitchFamily="34" charset="0"/>
              </a:rPr>
              <a:t> Νοεμβρίου </a:t>
            </a:r>
            <a:r>
              <a:rPr kumimoji="0" lang="el-GR" sz="1100" i="0" u="none" strike="noStrike" cap="none" normalizeH="0" baseline="0" dirty="0" smtClean="0">
                <a:ln>
                  <a:noFill/>
                </a:ln>
                <a:solidFill>
                  <a:schemeClr val="tx1"/>
                </a:solidFill>
                <a:effectLst/>
                <a:ea typeface="Calibri" pitchFamily="34" charset="0"/>
                <a:cs typeface="Calibri" pitchFamily="34" charset="0"/>
              </a:rPr>
              <a:t>20</a:t>
            </a:r>
            <a:r>
              <a:rPr kumimoji="0" lang="en-US" sz="1100" i="0" u="none" strike="noStrike" cap="none" normalizeH="0" baseline="0" dirty="0" smtClean="0">
                <a:ln>
                  <a:noFill/>
                </a:ln>
                <a:solidFill>
                  <a:schemeClr val="tx1"/>
                </a:solidFill>
                <a:effectLst/>
                <a:ea typeface="Calibri" pitchFamily="34" charset="0"/>
                <a:cs typeface="Calibri" pitchFamily="34" charset="0"/>
              </a:rPr>
              <a:t>1</a:t>
            </a:r>
            <a:r>
              <a:rPr kumimoji="0" lang="el-GR" sz="1100" i="0" u="none" strike="noStrike" cap="none" normalizeH="0" baseline="0" dirty="0" smtClean="0">
                <a:ln>
                  <a:noFill/>
                </a:ln>
                <a:solidFill>
                  <a:schemeClr val="tx1"/>
                </a:solidFill>
                <a:effectLst/>
                <a:ea typeface="Calibri" pitchFamily="34" charset="0"/>
                <a:cs typeface="Calibri" pitchFamily="34" charset="0"/>
              </a:rPr>
              <a:t>7</a:t>
            </a:r>
            <a:endParaRPr kumimoji="0" lang="el-GR" sz="1100" i="0" u="none" strike="noStrike" cap="none" normalizeH="0" baseline="0" dirty="0" smtClean="0">
              <a:ln>
                <a:noFill/>
              </a:ln>
              <a:solidFill>
                <a:schemeClr val="tx1"/>
              </a:solidFill>
              <a:effectLst/>
              <a:ea typeface="Calibri" pitchFamily="34" charset="0"/>
              <a:cs typeface="Calibri" pitchFamily="34" charset="0"/>
            </a:endParaRPr>
          </a:p>
          <a:p>
            <a:pPr marL="0" marR="0" lvl="0" indent="0" algn="r" defTabSz="914400" rtl="0" eaLnBrk="0" fontAlgn="base" latinLnBrk="0" hangingPunct="0">
              <a:lnSpc>
                <a:spcPct val="150000"/>
              </a:lnSpc>
              <a:spcBef>
                <a:spcPct val="0"/>
              </a:spcBef>
              <a:spcAft>
                <a:spcPct val="0"/>
              </a:spcAft>
              <a:buClrTx/>
              <a:buSzTx/>
              <a:buFontTx/>
              <a:buNone/>
              <a:tabLst/>
            </a:pPr>
            <a:endParaRPr kumimoji="0" lang="en-US" sz="1100" i="0" u="none" strike="noStrike" cap="none" normalizeH="0" baseline="0" dirty="0" smtClean="0">
              <a:ln>
                <a:noFill/>
              </a:ln>
              <a:solidFill>
                <a:schemeClr val="tx1"/>
              </a:solidFill>
              <a:effectLst/>
              <a:ea typeface="Calibri" pitchFamily="34" charset="0"/>
              <a:cs typeface="Calibri"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outerShdw blurRad="38100" dist="38100" dir="2700000" algn="tl">
                  <a:srgbClr val="000000">
                    <a:alpha val="43137"/>
                  </a:srgbClr>
                </a:outerShdw>
              </a:effectLst>
              <a:ea typeface="Calibri" pitchFamily="34" charset="0"/>
              <a:cs typeface="Calibri"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endParaRPr lang="el-GR" sz="1100" b="1" dirty="0" smtClean="0">
              <a:effectLst>
                <a:outerShdw blurRad="38100" dist="38100" dir="2700000" algn="tl">
                  <a:srgbClr val="000000">
                    <a:alpha val="43137"/>
                  </a:srgbClr>
                </a:outerShdw>
              </a:effectLst>
              <a:ea typeface="Calibri" pitchFamily="34" charset="0"/>
              <a:cs typeface="Calibri"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1" i="0" u="none" strike="noStrike" cap="none" normalizeH="0" baseline="0" dirty="0" smtClean="0">
                <a:ln>
                  <a:noFill/>
                </a:ln>
                <a:solidFill>
                  <a:schemeClr val="tx1"/>
                </a:solidFill>
                <a:effectLst>
                  <a:outerShdw blurRad="38100" dist="38100" dir="2700000" algn="tl">
                    <a:srgbClr val="000000">
                      <a:alpha val="43137"/>
                    </a:srgbClr>
                  </a:outerShdw>
                </a:effectLst>
                <a:ea typeface="Calibri" pitchFamily="34" charset="0"/>
                <a:cs typeface="Calibri" pitchFamily="34" charset="0"/>
              </a:rPr>
              <a:t>ΠΡΟΣΚΛΗΣΗ</a:t>
            </a:r>
            <a:endParaRPr kumimoji="0" lang="en-US" sz="600" b="0" i="0" u="none" strike="noStrike" cap="none" normalizeH="0" baseline="0" dirty="0" smtClean="0">
              <a:ln>
                <a:noFill/>
              </a:ln>
              <a:solidFill>
                <a:schemeClr val="tx1"/>
              </a:solidFill>
              <a:effectLst>
                <a:outerShdw blurRad="38100" dist="38100" dir="2700000" algn="tl">
                  <a:srgbClr val="000000">
                    <a:alpha val="43137"/>
                  </a:srgbClr>
                </a:outerShdw>
              </a:effectLst>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1" i="0" u="none" strike="noStrike" cap="none" normalizeH="0" baseline="0" dirty="0" smtClean="0">
                <a:ln>
                  <a:noFill/>
                </a:ln>
                <a:solidFill>
                  <a:schemeClr val="tx1"/>
                </a:solidFill>
                <a:effectLst>
                  <a:outerShdw blurRad="38100" dist="38100" dir="2700000" algn="tl">
                    <a:srgbClr val="000000">
                      <a:alpha val="43137"/>
                    </a:srgbClr>
                  </a:outerShdw>
                </a:effectLst>
                <a:ea typeface="Calibri" pitchFamily="34" charset="0"/>
                <a:cs typeface="Calibri" pitchFamily="34" charset="0"/>
              </a:rPr>
              <a:t>ΓΕΝΙΚΗ ΣΥΝΕΛΕΥΣΗ ΠΑΓΚΥΠΡΙΟΥ ΣΥΝΔΕΣΜΟΥ ΜΕΛΙΣΣΟΚΟΜΩΝ</a:t>
            </a:r>
            <a:endParaRPr kumimoji="0" lang="en-US" sz="1100" b="1" i="0" u="none" strike="noStrike" cap="none" normalizeH="0" baseline="0" dirty="0" smtClean="0">
              <a:ln>
                <a:noFill/>
              </a:ln>
              <a:solidFill>
                <a:schemeClr val="tx1"/>
              </a:solidFill>
              <a:effectLst>
                <a:outerShdw blurRad="38100" dist="38100" dir="2700000" algn="tl">
                  <a:srgbClr val="000000">
                    <a:alpha val="43137"/>
                  </a:srgbClr>
                </a:outerShdw>
              </a:effectLst>
              <a:ea typeface="Calibri" pitchFamily="34" charset="0"/>
              <a:cs typeface="Calibri"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ea typeface="Calibri" pitchFamily="34" charset="0"/>
                <a:cs typeface="Calibri" pitchFamily="34" charset="0"/>
              </a:rPr>
              <a:t>Ο Παγκύπριος Σύνδεσμος Μελισσοκόμων σας προσκαλεί στην</a:t>
            </a:r>
            <a:endParaRPr kumimoji="0" lang="en-US" sz="6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ea typeface="Calibri" pitchFamily="34" charset="0"/>
                <a:cs typeface="Calibri" pitchFamily="34" charset="0"/>
              </a:rPr>
              <a:t> Ετήσια</a:t>
            </a:r>
            <a:r>
              <a:rPr kumimoji="0" lang="en-US" sz="1100" b="0" i="0" u="none" strike="noStrike" cap="none" normalizeH="0" baseline="0" dirty="0" smtClean="0">
                <a:ln>
                  <a:noFill/>
                </a:ln>
                <a:solidFill>
                  <a:schemeClr val="tx1"/>
                </a:solidFill>
                <a:effectLst/>
                <a:ea typeface="Calibri" pitchFamily="34" charset="0"/>
                <a:cs typeface="Calibri" pitchFamily="34" charset="0"/>
              </a:rPr>
              <a:t> </a:t>
            </a:r>
            <a:r>
              <a:rPr kumimoji="0" lang="el-GR" sz="1100" b="0" i="0" u="none" strike="noStrike" cap="none" normalizeH="0" baseline="0" dirty="0" smtClean="0">
                <a:ln>
                  <a:noFill/>
                </a:ln>
                <a:solidFill>
                  <a:schemeClr val="tx1"/>
                </a:solidFill>
                <a:effectLst/>
                <a:ea typeface="Calibri" pitchFamily="34" charset="0"/>
                <a:cs typeface="Calibri" pitchFamily="34" charset="0"/>
              </a:rPr>
              <a:t>Εκλογική - Γενική του Συνέλευση που θα πραγματοποιηθεί </a:t>
            </a:r>
            <a:endParaRPr kumimoji="0" lang="en-US" sz="6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ea typeface="Calibri" pitchFamily="34" charset="0"/>
                <a:cs typeface="Calibri" pitchFamily="34" charset="0"/>
              </a:rPr>
              <a:t>το Σάββατο, </a:t>
            </a:r>
            <a:r>
              <a:rPr kumimoji="0" lang="en-US" sz="1100" b="1" i="0" u="none" strike="noStrike" cap="none" normalizeH="0" baseline="0" dirty="0" smtClean="0">
                <a:ln>
                  <a:noFill/>
                </a:ln>
                <a:solidFill>
                  <a:schemeClr val="tx1"/>
                </a:solidFill>
                <a:effectLst/>
                <a:ea typeface="Calibri" pitchFamily="34" charset="0"/>
                <a:cs typeface="Calibri" pitchFamily="34" charset="0"/>
              </a:rPr>
              <a:t>16 </a:t>
            </a:r>
            <a:r>
              <a:rPr kumimoji="0" lang="el-GR" sz="1100" b="1" i="0" u="none" strike="noStrike" cap="none" normalizeH="0" baseline="0" dirty="0" smtClean="0">
                <a:ln>
                  <a:noFill/>
                </a:ln>
                <a:solidFill>
                  <a:schemeClr val="tx1"/>
                </a:solidFill>
                <a:effectLst/>
                <a:ea typeface="Calibri" pitchFamily="34" charset="0"/>
                <a:cs typeface="Calibri" pitchFamily="34" charset="0"/>
              </a:rPr>
              <a:t>Δεκεμβρίου</a:t>
            </a:r>
            <a:r>
              <a:rPr kumimoji="0" lang="el-GR" sz="1100" b="1" i="0" u="none" strike="noStrike" cap="none" normalizeH="0" dirty="0" smtClean="0">
                <a:ln>
                  <a:noFill/>
                </a:ln>
                <a:solidFill>
                  <a:schemeClr val="tx1"/>
                </a:solidFill>
                <a:effectLst/>
                <a:ea typeface="Calibri" pitchFamily="34" charset="0"/>
                <a:cs typeface="Calibri" pitchFamily="34" charset="0"/>
              </a:rPr>
              <a:t> 2017</a:t>
            </a:r>
            <a:r>
              <a:rPr kumimoji="0" lang="el-GR" sz="1100" b="1" i="0" u="none" strike="noStrike" cap="none" normalizeH="0" baseline="0" dirty="0" smtClean="0">
                <a:ln>
                  <a:noFill/>
                </a:ln>
                <a:solidFill>
                  <a:schemeClr val="tx1"/>
                </a:solidFill>
                <a:effectLst/>
                <a:ea typeface="Calibri" pitchFamily="34" charset="0"/>
                <a:cs typeface="Calibri" pitchFamily="34" charset="0"/>
              </a:rPr>
              <a:t>, η ώρα 8:30 </a:t>
            </a:r>
            <a:r>
              <a:rPr kumimoji="0" lang="el-GR" sz="1100" b="1" i="0" u="none" strike="noStrike" cap="none" normalizeH="0" baseline="0" dirty="0" err="1" smtClean="0">
                <a:ln>
                  <a:noFill/>
                </a:ln>
                <a:solidFill>
                  <a:schemeClr val="tx1"/>
                </a:solidFill>
                <a:effectLst/>
                <a:ea typeface="Calibri" pitchFamily="34" charset="0"/>
                <a:cs typeface="Calibri" pitchFamily="34" charset="0"/>
              </a:rPr>
              <a:t>π.μ</a:t>
            </a:r>
            <a:r>
              <a:rPr kumimoji="0" lang="el-GR" sz="1100" b="1" i="0" u="none" strike="noStrike" cap="none" normalizeH="0" baseline="0" dirty="0" smtClean="0">
                <a:ln>
                  <a:noFill/>
                </a:ln>
                <a:solidFill>
                  <a:schemeClr val="tx1"/>
                </a:solidFill>
                <a:effectLst/>
                <a:ea typeface="Calibri" pitchFamily="34" charset="0"/>
                <a:cs typeface="Calibri" pitchFamily="34" charset="0"/>
              </a:rPr>
              <a:t>.</a:t>
            </a:r>
            <a:r>
              <a:rPr kumimoji="0" lang="el-GR" sz="1100" b="0" i="0" u="none" strike="noStrike" cap="none" normalizeH="0" baseline="0" dirty="0" smtClean="0">
                <a:ln>
                  <a:noFill/>
                </a:ln>
                <a:solidFill>
                  <a:schemeClr val="tx1"/>
                </a:solidFill>
                <a:effectLst/>
                <a:ea typeface="Calibri" pitchFamily="34" charset="0"/>
                <a:cs typeface="Calibri" pitchFamily="34" charset="0"/>
              </a:rPr>
              <a:t> </a:t>
            </a:r>
            <a:endParaRPr kumimoji="0" lang="en-US" sz="6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ea typeface="Calibri" pitchFamily="34" charset="0"/>
                <a:cs typeface="Calibri" pitchFamily="34" charset="0"/>
              </a:rPr>
              <a:t>στην αίθουσα του Κέντρου Γεωργικής Εκπαίδευσης (</a:t>
            </a:r>
            <a:r>
              <a:rPr kumimoji="0" lang="el-GR" sz="1100" b="1" i="0" u="none" strike="noStrike" cap="none" normalizeH="0" baseline="0" dirty="0" smtClean="0">
                <a:ln>
                  <a:noFill/>
                </a:ln>
                <a:solidFill>
                  <a:schemeClr val="tx1"/>
                </a:solidFill>
                <a:effectLst/>
                <a:ea typeface="Calibri" pitchFamily="34" charset="0"/>
                <a:cs typeface="Calibri" pitchFamily="34" charset="0"/>
              </a:rPr>
              <a:t>Κ.Ε.Γ.Ε ΛΕΜΕΣΟΥ</a:t>
            </a:r>
            <a:r>
              <a:rPr kumimoji="0" lang="el-GR" sz="1100" b="0" i="0" u="none" strike="noStrike" cap="none" normalizeH="0" baseline="0" dirty="0" smtClean="0">
                <a:ln>
                  <a:noFill/>
                </a:ln>
                <a:solidFill>
                  <a:schemeClr val="tx1"/>
                </a:solidFill>
                <a:effectLst/>
                <a:ea typeface="Calibri" pitchFamily="34" charset="0"/>
                <a:cs typeface="Calibri" pitchFamily="34" charset="0"/>
              </a:rPr>
              <a:t>),</a:t>
            </a:r>
            <a:endParaRPr kumimoji="0" lang="en-US" sz="6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ea typeface="Calibri" pitchFamily="34" charset="0"/>
                <a:cs typeface="Calibri" pitchFamily="34" charset="0"/>
              </a:rPr>
              <a:t> του Επαρχιακού Γεωργικού Γραφείου, στη Λεμεσό. </a:t>
            </a:r>
            <a:endParaRPr kumimoji="0" lang="en-US" sz="1100" b="0" i="0" u="none" strike="noStrike" cap="none" normalizeH="0" baseline="0" dirty="0" smtClean="0">
              <a:ln>
                <a:noFill/>
              </a:ln>
              <a:solidFill>
                <a:schemeClr val="tx1"/>
              </a:solidFill>
              <a:effectLst/>
              <a:ea typeface="Calibri" pitchFamily="34" charset="0"/>
              <a:cs typeface="Calibri"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cs typeface="Arial" pitchFamily="34" charset="0"/>
            </a:endParaRPr>
          </a:p>
          <a:p>
            <a:pPr lvl="0" algn="ctr" eaLnBrk="0" fontAlgn="base" hangingPunct="0">
              <a:lnSpc>
                <a:spcPct val="150000"/>
              </a:lnSpc>
              <a:spcBef>
                <a:spcPct val="0"/>
              </a:spcBef>
              <a:spcAft>
                <a:spcPct val="0"/>
              </a:spcAft>
            </a:pPr>
            <a:r>
              <a:rPr lang="el-GR" sz="1100" dirty="0" smtClean="0">
                <a:ea typeface="Calibri" pitchFamily="34" charset="0"/>
                <a:cs typeface="Calibri" pitchFamily="34" charset="0"/>
              </a:rPr>
              <a:t>Κατά τη διάρκεια της Γενικής Συνέλευσης θα διεξαχθούν εκλογές,</a:t>
            </a:r>
          </a:p>
          <a:p>
            <a:pPr lvl="0" algn="ctr" eaLnBrk="0" fontAlgn="base" hangingPunct="0">
              <a:lnSpc>
                <a:spcPct val="150000"/>
              </a:lnSpc>
              <a:spcBef>
                <a:spcPct val="0"/>
              </a:spcBef>
              <a:spcAft>
                <a:spcPct val="0"/>
              </a:spcAft>
            </a:pPr>
            <a:r>
              <a:rPr lang="el-GR" sz="1100" dirty="0" smtClean="0">
                <a:ea typeface="Calibri" pitchFamily="34" charset="0"/>
                <a:cs typeface="Calibri" pitchFamily="34" charset="0"/>
              </a:rPr>
              <a:t>με σκοπό την ανάδειξη του νέου Διοικητικού Συμβουλίου με δημοκρατικές διαδικασίες.  </a:t>
            </a:r>
          </a:p>
          <a:p>
            <a:pPr lvl="0" algn="ctr" eaLnBrk="0" fontAlgn="base" hangingPunct="0">
              <a:lnSpc>
                <a:spcPct val="150000"/>
              </a:lnSpc>
              <a:spcBef>
                <a:spcPct val="0"/>
              </a:spcBef>
              <a:spcAft>
                <a:spcPct val="0"/>
              </a:spcAft>
            </a:pPr>
            <a:r>
              <a:rPr lang="el-GR" sz="1100" dirty="0" smtClean="0">
                <a:ea typeface="Calibri" pitchFamily="34" charset="0"/>
                <a:cs typeface="Calibri" pitchFamily="34" charset="0"/>
              </a:rPr>
              <a:t> </a:t>
            </a:r>
          </a:p>
          <a:p>
            <a:pPr lvl="0" algn="ctr" eaLnBrk="0" fontAlgn="base" hangingPunct="0">
              <a:lnSpc>
                <a:spcPct val="150000"/>
              </a:lnSpc>
              <a:spcBef>
                <a:spcPct val="0"/>
              </a:spcBef>
              <a:spcAft>
                <a:spcPct val="0"/>
              </a:spcAft>
            </a:pPr>
            <a:r>
              <a:rPr lang="el-GR" sz="1100" b="1" dirty="0" smtClean="0">
                <a:ea typeface="Calibri" pitchFamily="34" charset="0"/>
                <a:cs typeface="Calibri" pitchFamily="34" charset="0"/>
              </a:rPr>
              <a:t>Η παρουσία σας στη Γενική Συνέλευση είναι ιδιαίτερα σημαντική</a:t>
            </a:r>
            <a:endParaRPr lang="el-GR" sz="1100" dirty="0" smtClean="0">
              <a:ea typeface="Calibri" pitchFamily="34" charset="0"/>
              <a:cs typeface="Calibri" pitchFamily="34" charset="0"/>
            </a:endParaRPr>
          </a:p>
          <a:p>
            <a:pPr lvl="0" algn="ctr" eaLnBrk="0" fontAlgn="base" hangingPunct="0">
              <a:lnSpc>
                <a:spcPct val="150000"/>
              </a:lnSpc>
              <a:spcBef>
                <a:spcPct val="0"/>
              </a:spcBef>
              <a:spcAft>
                <a:spcPct val="0"/>
              </a:spcAft>
            </a:pPr>
            <a:r>
              <a:rPr lang="el-GR" sz="1100" dirty="0" smtClean="0">
                <a:ea typeface="Calibri" pitchFamily="34" charset="0"/>
                <a:cs typeface="Calibri" pitchFamily="34" charset="0"/>
              </a:rPr>
              <a:t>για ανταλλαγή απόψεων, εμπειριών και τεχνογνωσίας  που πιστεύουμε ότι θα έχει ευεργετικά αποτελέσματα στον περαιτέρω εκσυγχρονισμό, ενδυνάμωση και βελτίωση της Κυπριακής μελισσοκομίας.</a:t>
            </a:r>
          </a:p>
          <a:p>
            <a:pPr lvl="0" algn="ctr" eaLnBrk="0" fontAlgn="base" hangingPunct="0">
              <a:lnSpc>
                <a:spcPct val="150000"/>
              </a:lnSpc>
              <a:spcBef>
                <a:spcPct val="0"/>
              </a:spcBef>
              <a:spcAft>
                <a:spcPct val="0"/>
              </a:spcAft>
            </a:pPr>
            <a:r>
              <a:rPr lang="el-GR" sz="1100" dirty="0" smtClean="0">
                <a:ea typeface="Calibri" pitchFamily="34" charset="0"/>
                <a:cs typeface="Calibri" pitchFamily="34" charset="0"/>
              </a:rPr>
              <a:t> </a:t>
            </a:r>
            <a:endParaRPr kumimoji="0" lang="en-US" sz="1100" b="0" i="1" u="none" strike="noStrike" cap="none" normalizeH="0" baseline="0" dirty="0" smtClean="0">
              <a:ln>
                <a:noFill/>
              </a:ln>
              <a:solidFill>
                <a:schemeClr val="tx1"/>
              </a:solidFill>
              <a:effectLst/>
              <a:ea typeface="Calibri" pitchFamily="34" charset="0"/>
              <a:cs typeface="Calibri"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endParaRPr kumimoji="0" lang="el-GR" sz="1100" b="0" i="1" u="none" strike="noStrike" cap="none" normalizeH="0" baseline="0" dirty="0" smtClean="0">
              <a:ln>
                <a:noFill/>
              </a:ln>
              <a:solidFill>
                <a:schemeClr val="tx1"/>
              </a:solidFill>
              <a:effectLst/>
              <a:ea typeface="Calibri" pitchFamily="34" charset="0"/>
              <a:cs typeface="Calibri"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0" i="1" u="none" strike="noStrike" cap="none" normalizeH="0" baseline="0" dirty="0" smtClean="0">
                <a:ln>
                  <a:noFill/>
                </a:ln>
                <a:solidFill>
                  <a:schemeClr val="tx1"/>
                </a:solidFill>
                <a:effectLst/>
                <a:ea typeface="Calibri" pitchFamily="34" charset="0"/>
                <a:cs typeface="Calibri" pitchFamily="34" charset="0"/>
              </a:rPr>
              <a:t>Με εκτίμηση</a:t>
            </a:r>
            <a:endParaRPr kumimoji="0" lang="en-US" sz="1100" b="0" i="1" u="none" strike="noStrike" cap="none" normalizeH="0" baseline="0" dirty="0" smtClean="0">
              <a:ln>
                <a:noFill/>
              </a:ln>
              <a:solidFill>
                <a:schemeClr val="tx1"/>
              </a:solidFill>
              <a:effectLst/>
              <a:ea typeface="Calibri" pitchFamily="34" charset="0"/>
              <a:cs typeface="Calibri"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0" i="1" u="none" strike="noStrike" cap="none" normalizeH="0" baseline="0" dirty="0" smtClean="0">
                <a:ln>
                  <a:noFill/>
                </a:ln>
                <a:solidFill>
                  <a:schemeClr val="tx1"/>
                </a:solidFill>
                <a:effectLst/>
                <a:ea typeface="Calibri" pitchFamily="34" charset="0"/>
                <a:cs typeface="Calibri" pitchFamily="34" charset="0"/>
              </a:rPr>
              <a:t>το ΔΣ του</a:t>
            </a:r>
            <a:endParaRPr kumimoji="0" lang="en-US" sz="6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l-GR" sz="1100" b="0" i="1" u="none" strike="noStrike" cap="none" normalizeH="0" baseline="0" dirty="0" smtClean="0">
                <a:ln>
                  <a:noFill/>
                </a:ln>
                <a:solidFill>
                  <a:schemeClr val="tx1"/>
                </a:solidFill>
                <a:effectLst/>
                <a:ea typeface="Calibri" pitchFamily="34" charset="0"/>
                <a:cs typeface="Calibri" pitchFamily="34" charset="0"/>
              </a:rPr>
              <a:t>Παγκυπρίου Συνδέσμου Μελισσοκόμων</a:t>
            </a:r>
            <a:endParaRPr kumimoji="0" lang="el-GR" sz="1800" b="0" i="0" u="none" strike="noStrike" cap="none" normalizeH="0" baseline="0" dirty="0" smtClean="0">
              <a:ln>
                <a:noFill/>
              </a:ln>
              <a:solidFill>
                <a:schemeClr val="tx1"/>
              </a:solidFill>
              <a:effectLst/>
              <a:cs typeface="Arial" pitchFamily="34" charset="0"/>
            </a:endParaRPr>
          </a:p>
        </p:txBody>
      </p:sp>
      <p:pic>
        <p:nvPicPr>
          <p:cNvPr id="8" name="Picture 7" descr="FINAL 5 - Copy (3).jpg"/>
          <p:cNvPicPr/>
          <p:nvPr/>
        </p:nvPicPr>
        <p:blipFill>
          <a:blip r:embed="rId3" cstate="print">
            <a:lum bright="10000" contrast="10000"/>
          </a:blip>
          <a:stretch>
            <a:fillRect/>
          </a:stretch>
        </p:blipFill>
        <p:spPr>
          <a:xfrm>
            <a:off x="188640" y="179513"/>
            <a:ext cx="1484630" cy="1333500"/>
          </a:xfrm>
          <a:prstGeom prst="roundRect">
            <a:avLst>
              <a:gd name="adj" fmla="val 16667"/>
            </a:avLst>
          </a:prstGeom>
          <a:ln>
            <a:noFill/>
          </a:ln>
          <a:effectLst>
            <a:outerShdw blurRad="50800" dist="38100" dir="2700000" algn="tl" rotWithShape="0">
              <a:prstClr val="black">
                <a:alpha val="40000"/>
              </a:prst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ΧΑΡΤΗΣ ΛΕΜΕΣΟΣ ΚΕΓΕ.jpg"/>
          <p:cNvPicPr>
            <a:picLocks noChangeAspect="1"/>
          </p:cNvPicPr>
          <p:nvPr/>
        </p:nvPicPr>
        <p:blipFill>
          <a:blip r:embed="rId2" cstate="print"/>
          <a:stretch>
            <a:fillRect/>
          </a:stretch>
        </p:blipFill>
        <p:spPr>
          <a:xfrm>
            <a:off x="908721" y="179513"/>
            <a:ext cx="5013176" cy="4456156"/>
          </a:xfrm>
          <a:prstGeom prst="rect">
            <a:avLst/>
          </a:prstGeom>
        </p:spPr>
      </p:pic>
      <p:sp>
        <p:nvSpPr>
          <p:cNvPr id="6" name="TextBox 5"/>
          <p:cNvSpPr txBox="1"/>
          <p:nvPr/>
        </p:nvSpPr>
        <p:spPr>
          <a:xfrm>
            <a:off x="332656" y="4860032"/>
            <a:ext cx="6048672" cy="4247317"/>
          </a:xfrm>
          <a:prstGeom prst="rect">
            <a:avLst/>
          </a:prstGeom>
          <a:noFill/>
        </p:spPr>
        <p:txBody>
          <a:bodyPr wrap="square" rtlCol="0">
            <a:spAutoFit/>
          </a:bodyPr>
          <a:lstStyle/>
          <a:p>
            <a:r>
              <a:rPr lang="el-GR" sz="1200" b="1" dirty="0" smtClean="0"/>
              <a:t>Εκλογική διαδικασία για σύσταση του Διοικητικού Συμβουλίου του</a:t>
            </a:r>
            <a:r>
              <a:rPr lang="el-GR" sz="1200" dirty="0" smtClean="0"/>
              <a:t> </a:t>
            </a:r>
            <a:r>
              <a:rPr lang="el-GR" sz="1200" b="1" dirty="0" smtClean="0"/>
              <a:t>ΠΑ.ΣΥ.ΜΕ. για τα έτη 2018-2020</a:t>
            </a:r>
            <a:endParaRPr lang="en-US" sz="1200" dirty="0" smtClean="0"/>
          </a:p>
          <a:p>
            <a:r>
              <a:rPr lang="el-GR" sz="1200" b="1" dirty="0" smtClean="0"/>
              <a:t>ΠΛΗΡΟΦΟΡΙΕΣ ΓΙΑ ΥΠΟΒΟΛΗ ΥΠΟΨΗΦΙΟΤΗΤΩΝ:</a:t>
            </a:r>
            <a:endParaRPr lang="en-US" sz="1200" dirty="0" smtClean="0"/>
          </a:p>
          <a:p>
            <a:r>
              <a:rPr lang="el-GR" sz="1200" dirty="0" smtClean="0"/>
              <a:t>α) Κάθε ενεργό μέλος δικαιούται να υποβάλει γραπτώς αίτηση για υποψηφιότητα με την παρουσίαση απόδειξης τακτοποίησης της ετήσιας συνδρομής2017-2018, στην είσοδο της αίθουσας. </a:t>
            </a:r>
            <a:endParaRPr lang="en-US" sz="1200" dirty="0" smtClean="0"/>
          </a:p>
          <a:p>
            <a:r>
              <a:rPr lang="el-GR" sz="1200" dirty="0" smtClean="0"/>
              <a:t>β) Ο σχετικός κατάλογος θα παραδοθεί στην Εφορευτική Επιτροπή που θα ορισθεί σύμφωνα με τις πρόνοιες του Καταστατικού. </a:t>
            </a:r>
            <a:endParaRPr lang="en-US" sz="1200" dirty="0" smtClean="0"/>
          </a:p>
          <a:p>
            <a:r>
              <a:rPr lang="el-GR" sz="1200" dirty="0" smtClean="0"/>
              <a:t>γ) Η Εφορευτική Επιτροπή θα παραχωρήσει ισόποσο χρόνο, 3 λεπτά για σύντομη παρουσίαση του κάθε υποψηφίου, καθώς και του οράματος του για την επόμενη διετία, ενώπιων της Συνέλευσης. Προτρέπουμε τους υποψήφιους όπως προσέλθουν προετοιμασμένοι με γραπτό κείμενο, εάν αυτοί το επιθυμούν. </a:t>
            </a:r>
            <a:endParaRPr lang="en-US" sz="1200" dirty="0" smtClean="0"/>
          </a:p>
          <a:p>
            <a:r>
              <a:rPr lang="el-GR" sz="1200" dirty="0" smtClean="0"/>
              <a:t>δ) Η Εφ. Επιτροπή κατά την απόλυτη κρίση της μπορεί να ανακηρύξει τα νέα μέλη, είτε μετά από ψηφοφορία (κάλπη), είτε χωρίς εκλογές εάν οι υποψήφιοι δεν υπερβαίνουν τον αριθμό που ορίζεται στο Καταστατικό. </a:t>
            </a:r>
            <a:endParaRPr lang="en-US" sz="1200" dirty="0" smtClean="0"/>
          </a:p>
          <a:p>
            <a:r>
              <a:rPr lang="el-GR" sz="1200" dirty="0" smtClean="0"/>
              <a:t>ε) Μετά την ανακήρυξη της νέας επιτροπής, το Σώμα θα συνέλθει υπό την προεδρεία της Εφορευτικής Επιτροπής για να ορίσει το νέο πρόεδρο.</a:t>
            </a:r>
            <a:endParaRPr lang="en-US" sz="1200" dirty="0" smtClean="0"/>
          </a:p>
          <a:p>
            <a:r>
              <a:rPr lang="el-GR" sz="1200" dirty="0" smtClean="0"/>
              <a:t>ζ) Ψηφοδέλτια θα δίνονται ΜΟΝΟ σε όσους παρουσιάζουν απόδειξη τακτοποίησης της ετήσιας συνδρομής τους για το έτος 2017-2018.</a:t>
            </a:r>
            <a:endParaRPr lang="en-US" sz="1200" dirty="0" smtClean="0"/>
          </a:p>
          <a:p>
            <a:r>
              <a:rPr lang="el-GR" sz="1200" dirty="0" smtClean="0"/>
              <a:t>Περισσότερες πληροφορίες για την Γενική &amp; Εκλογική Συνέλευση του ΠΑ.ΣΥ.ΜΕ., καθώς και για την Ημερίδα μπορείτε να βρείτε στην ιστοσελίδα </a:t>
            </a:r>
            <a:r>
              <a:rPr lang="el-GR" sz="1200" u="sng" dirty="0" smtClean="0">
                <a:hlinkClick r:id="rId3"/>
              </a:rPr>
              <a:t>http://www.cybeeas.com/</a:t>
            </a:r>
            <a:r>
              <a:rPr lang="el-GR" sz="1200" dirty="0" smtClean="0"/>
              <a:t> </a:t>
            </a:r>
            <a:endParaRPr lang="en-US" sz="12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699</TotalTime>
  <Words>325</Words>
  <Application>Microsoft Office PowerPoint</Application>
  <PresentationFormat>On-screen Show (4:3)</PresentationFormat>
  <Paragraphs>38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74</cp:revision>
  <dcterms:created xsi:type="dcterms:W3CDTF">2014-12-17T13:16:13Z</dcterms:created>
  <dcterms:modified xsi:type="dcterms:W3CDTF">2017-11-28T10:21:44Z</dcterms:modified>
</cp:coreProperties>
</file>